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4" r:id="rId7"/>
    <p:sldId id="265" r:id="rId8"/>
    <p:sldId id="268" r:id="rId9"/>
    <p:sldId id="269" r:id="rId10"/>
    <p:sldId id="266" r:id="rId11"/>
    <p:sldId id="270" r:id="rId12"/>
    <p:sldId id="273" r:id="rId13"/>
    <p:sldId id="271" r:id="rId14"/>
    <p:sldId id="272" r:id="rId15"/>
    <p:sldId id="274" r:id="rId16"/>
    <p:sldId id="275" r:id="rId17"/>
    <p:sldId id="276" r:id="rId18"/>
    <p:sldId id="277" r:id="rId19"/>
    <p:sldId id="263" r:id="rId20"/>
    <p:sldId id="267" r:id="rId21"/>
    <p:sldId id="259" r:id="rId2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91" d="100"/>
          <a:sy n="91" d="100"/>
        </p:scale>
        <p:origin x="63" y="6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03300" y="1651000"/>
            <a:ext cx="9144000" cy="1257300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en-US" noProof="0" dirty="0"/>
              <a:t>Session Title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003300" y="33607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Name</a:t>
            </a:r>
          </a:p>
          <a:p>
            <a:r>
              <a:rPr lang="en-US" noProof="0" dirty="0"/>
              <a:t>Company</a:t>
            </a:r>
          </a:p>
          <a:p>
            <a:r>
              <a:rPr lang="en-US" noProof="0" dirty="0"/>
              <a:t>Contact</a:t>
            </a:r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42"/>
          <a:stretch/>
        </p:blipFill>
        <p:spPr>
          <a:xfrm>
            <a:off x="520702" y="334214"/>
            <a:ext cx="1997597" cy="50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02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Title of the Slide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69900" y="901700"/>
            <a:ext cx="10769600" cy="5170885"/>
          </a:xfrm>
        </p:spPr>
        <p:txBody>
          <a:bodyPr/>
          <a:lstStyle/>
          <a:p>
            <a:pPr lvl="0"/>
            <a:r>
              <a:rPr lang="en-US" noProof="0" dirty="0"/>
              <a:t>Important point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Some more text</a:t>
            </a:r>
          </a:p>
          <a:p>
            <a:pPr lvl="4"/>
            <a:r>
              <a:rPr lang="en-US" noProof="0" dirty="0"/>
              <a:t>That should not be that much important</a:t>
            </a:r>
          </a:p>
        </p:txBody>
      </p:sp>
    </p:spTree>
    <p:extLst>
      <p:ext uri="{BB962C8B-B14F-4D97-AF65-F5344CB8AC3E}">
        <p14:creationId xmlns:p14="http://schemas.microsoft.com/office/powerpoint/2010/main" val="146029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Title of the Slide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469900" y="901700"/>
            <a:ext cx="5549900" cy="5275263"/>
          </a:xfrm>
        </p:spPr>
        <p:txBody>
          <a:bodyPr/>
          <a:lstStyle/>
          <a:p>
            <a:pPr lvl="0"/>
            <a:r>
              <a:rPr lang="en-US" noProof="0" dirty="0"/>
              <a:t>Important point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Some more text</a:t>
            </a:r>
          </a:p>
          <a:p>
            <a:pPr lvl="4"/>
            <a:r>
              <a:rPr lang="en-US" noProof="0" dirty="0"/>
              <a:t>That should not be that much important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901700"/>
            <a:ext cx="5664200" cy="5275263"/>
          </a:xfrm>
        </p:spPr>
        <p:txBody>
          <a:bodyPr/>
          <a:lstStyle/>
          <a:p>
            <a:pPr lvl="0"/>
            <a:r>
              <a:rPr lang="en-US" noProof="0" dirty="0"/>
              <a:t>Important point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Some more text</a:t>
            </a:r>
          </a:p>
          <a:p>
            <a:pPr lvl="4"/>
            <a:r>
              <a:rPr lang="en-US" noProof="0" dirty="0"/>
              <a:t>That should not be that much important</a:t>
            </a:r>
          </a:p>
        </p:txBody>
      </p:sp>
    </p:spTree>
    <p:extLst>
      <p:ext uri="{BB962C8B-B14F-4D97-AF65-F5344CB8AC3E}">
        <p14:creationId xmlns:p14="http://schemas.microsoft.com/office/powerpoint/2010/main" val="56292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Thank you</a:t>
            </a:r>
          </a:p>
        </p:txBody>
      </p:sp>
      <p:sp>
        <p:nvSpPr>
          <p:cNvPr id="6" name="CuadroTexto 5"/>
          <p:cNvSpPr txBox="1"/>
          <p:nvPr userDrawn="1"/>
        </p:nvSpPr>
        <p:spPr>
          <a:xfrm>
            <a:off x="3346450" y="2174478"/>
            <a:ext cx="5969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noProof="0" dirty="0"/>
              <a:t>Questions?</a:t>
            </a:r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69900" y="5294650"/>
            <a:ext cx="1172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noProof="0" dirty="0"/>
              <a:t>Please remember to evaluate the session</a:t>
            </a:r>
            <a:r>
              <a:rPr lang="en-US" sz="2400" baseline="0" noProof="0" dirty="0"/>
              <a:t> online</a:t>
            </a:r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76344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6357143"/>
            <a:ext cx="12192000" cy="5008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0" y="0"/>
            <a:ext cx="12192000" cy="5008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9900" y="784622"/>
            <a:ext cx="10769600" cy="5287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err="1"/>
              <a:t>Important</a:t>
            </a:r>
            <a:r>
              <a:rPr lang="es-ES" dirty="0"/>
              <a:t> </a:t>
            </a:r>
            <a:r>
              <a:rPr lang="es-ES" dirty="0" err="1"/>
              <a:t>point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3"/>
            <a:r>
              <a:rPr lang="es-ES" dirty="0" err="1"/>
              <a:t>Some</a:t>
            </a:r>
            <a:r>
              <a:rPr lang="es-ES" dirty="0"/>
              <a:t> more </a:t>
            </a:r>
            <a:r>
              <a:rPr lang="es-ES" dirty="0" err="1"/>
              <a:t>text</a:t>
            </a:r>
            <a:endParaRPr lang="es-ES" dirty="0"/>
          </a:p>
          <a:p>
            <a:pPr lvl="4"/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should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be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much</a:t>
            </a:r>
            <a:r>
              <a:rPr lang="es-ES" dirty="0"/>
              <a:t> </a:t>
            </a:r>
            <a:r>
              <a:rPr lang="es-ES" dirty="0" err="1"/>
              <a:t>important</a:t>
            </a:r>
            <a:endParaRPr lang="es-ES" dirty="0"/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err="1"/>
              <a:t>Title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Slide</a:t>
            </a:r>
            <a:endParaRPr lang="es-ES" dirty="0"/>
          </a:p>
        </p:txBody>
      </p:sp>
      <p:sp>
        <p:nvSpPr>
          <p:cNvPr id="9" name="Marcador de título 1"/>
          <p:cNvSpPr txBox="1">
            <a:spLocks/>
          </p:cNvSpPr>
          <p:nvPr userDrawn="1"/>
        </p:nvSpPr>
        <p:spPr>
          <a:xfrm>
            <a:off x="469900" y="6464300"/>
            <a:ext cx="2717800" cy="323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0" dirty="0"/>
              <a:t>#DNNConnect2016</a:t>
            </a:r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1" y="6480604"/>
            <a:ext cx="1197870" cy="28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7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sellers@iowacomputergurus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Making the Transition from </a:t>
            </a:r>
            <a:r>
              <a:rPr lang="en-US" dirty="0" err="1"/>
              <a:t>WebForms</a:t>
            </a:r>
            <a:r>
              <a:rPr lang="en-US" dirty="0"/>
              <a:t> to MVC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Mitchel Sellers</a:t>
            </a:r>
          </a:p>
          <a:p>
            <a:r>
              <a:rPr lang="en-US" dirty="0"/>
              <a:t>IowaComputerGurus, Inc.</a:t>
            </a:r>
          </a:p>
          <a:p>
            <a:r>
              <a:rPr lang="en-US" dirty="0">
                <a:hlinkClick r:id="rId2"/>
              </a:rPr>
              <a:t>msellers@iowacomputergurus.com</a:t>
            </a:r>
            <a:r>
              <a:rPr lang="en-US" dirty="0"/>
              <a:t> @</a:t>
            </a:r>
            <a:r>
              <a:rPr lang="en-US" dirty="0" err="1"/>
              <a:t>mitchelsellers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2979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with MVC In DNN vs Normal MVC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templates available</a:t>
            </a:r>
          </a:p>
          <a:p>
            <a:pPr lvl="1"/>
            <a:r>
              <a:rPr lang="en-US" dirty="0"/>
              <a:t>However, existing templates can be updated if needed</a:t>
            </a:r>
          </a:p>
          <a:p>
            <a:r>
              <a:rPr lang="en-US" dirty="0"/>
              <a:t>Must reference new </a:t>
            </a:r>
            <a:r>
              <a:rPr lang="en-US" dirty="0" err="1"/>
              <a:t>NuGet</a:t>
            </a:r>
            <a:r>
              <a:rPr lang="en-US" dirty="0"/>
              <a:t> package</a:t>
            </a:r>
          </a:p>
          <a:p>
            <a:pPr lvl="1"/>
            <a:r>
              <a:rPr lang="en-US" dirty="0" err="1"/>
              <a:t>DotNetNuke.Web.Mvc</a:t>
            </a:r>
            <a:endParaRPr lang="en-US" dirty="0"/>
          </a:p>
          <a:p>
            <a:r>
              <a:rPr lang="en-US" dirty="0"/>
              <a:t>Project will now have a “Route Mapper” to link to a controller</a:t>
            </a:r>
          </a:p>
          <a:p>
            <a:pPr lvl="1"/>
            <a:r>
              <a:rPr lang="en-US" dirty="0"/>
              <a:t>Special consideration over what is standard MVC</a:t>
            </a:r>
          </a:p>
        </p:txBody>
      </p:sp>
    </p:spTree>
    <p:extLst>
      <p:ext uri="{BB962C8B-B14F-4D97-AF65-F5344CB8AC3E}">
        <p14:creationId xmlns:p14="http://schemas.microsoft.com/office/powerpoint/2010/main" val="3216696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DNN Setup Step 1: Route Mapper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900" y="2439207"/>
            <a:ext cx="10769600" cy="209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367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DNN Setup Step 2: Model Class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1310" y="195168"/>
            <a:ext cx="3704967" cy="575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366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DNN Setup Step 3: Controller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1" y="520919"/>
            <a:ext cx="6952592" cy="633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15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DNN Setup Step 4: View – Snipped for brevity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Placed in /Views/Contact folder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14" y="1442217"/>
            <a:ext cx="12151437" cy="475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34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DNN Setup Step 5: Manifest Differences (Resources)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3175" y="2324894"/>
            <a:ext cx="91630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17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DNN Setup Step 6: Manifest Differences (Module)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931" y="565889"/>
            <a:ext cx="8397765" cy="570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88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DNN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Module Files Must be installed to a /MVC folder, even though the module definition doesn’t look like it</a:t>
            </a:r>
          </a:p>
          <a:p>
            <a:r>
              <a:rPr lang="en-US" dirty="0"/>
              <a:t>Use full namespace/controller/action when referencing actions</a:t>
            </a:r>
          </a:p>
          <a:p>
            <a:r>
              <a:rPr lang="en-US" dirty="0"/>
              <a:t>Other methods can be added to the controller to be called via AJAX</a:t>
            </a:r>
          </a:p>
        </p:txBody>
      </p:sp>
    </p:spTree>
    <p:extLst>
      <p:ext uri="{BB962C8B-B14F-4D97-AF65-F5344CB8AC3E}">
        <p14:creationId xmlns:p14="http://schemas.microsoft.com/office/powerpoint/2010/main" val="415231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DNN MVC: Ajax Calls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740" y="2849233"/>
            <a:ext cx="9184913" cy="34990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4397" y="590195"/>
            <a:ext cx="6330512" cy="294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881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Limitations/Issues with DNN &amp; MVC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Until a few releases are made using the “Develop” menu item on a module will result in an error</a:t>
            </a:r>
          </a:p>
          <a:p>
            <a:r>
              <a:rPr lang="en-US" dirty="0"/>
              <a:t>Currently no solution exists for a </a:t>
            </a:r>
            <a:r>
              <a:rPr lang="en-US" dirty="0" err="1"/>
              <a:t>RichTextEditor</a:t>
            </a:r>
            <a:r>
              <a:rPr lang="en-US" dirty="0"/>
              <a:t> using the standard DNN editor</a:t>
            </a:r>
          </a:p>
        </p:txBody>
      </p:sp>
    </p:spTree>
    <p:extLst>
      <p:ext uri="{BB962C8B-B14F-4D97-AF65-F5344CB8AC3E}">
        <p14:creationId xmlns:p14="http://schemas.microsoft.com/office/powerpoint/2010/main" val="3277849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Please support our valuable sponsors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598" y="930687"/>
            <a:ext cx="3416753" cy="135531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038" y="624216"/>
            <a:ext cx="3809524" cy="19682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8" y="2492298"/>
            <a:ext cx="2933702" cy="13397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090" y="2729370"/>
            <a:ext cx="2736865" cy="10877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53" y="2744639"/>
            <a:ext cx="3413262" cy="8874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468" y="4097544"/>
            <a:ext cx="2372724" cy="7592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060" y="4097544"/>
            <a:ext cx="2038786" cy="738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99" y="5272087"/>
            <a:ext cx="2476500" cy="8096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399" y="5054600"/>
            <a:ext cx="3384680" cy="109663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073" y="4974779"/>
            <a:ext cx="1485069" cy="110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02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Microsoft </a:t>
            </a:r>
            <a:r>
              <a:rPr lang="en-US" dirty="0" err="1"/>
              <a:t>WebForms</a:t>
            </a:r>
            <a:r>
              <a:rPr lang="en-US" dirty="0"/>
              <a:t> =&gt; Web API https://msdn.microsoft.com/en-us/magazine/jj991978.aspx </a:t>
            </a:r>
          </a:p>
          <a:p>
            <a:r>
              <a:rPr lang="en-US" dirty="0"/>
              <a:t>DNN Sample Modules =&gt; https://github.com/dnnsoftware/Dnn.Platform.Samples.Mvc</a:t>
            </a:r>
          </a:p>
        </p:txBody>
      </p:sp>
    </p:spTree>
    <p:extLst>
      <p:ext uri="{BB962C8B-B14F-4D97-AF65-F5344CB8AC3E}">
        <p14:creationId xmlns:p14="http://schemas.microsoft.com/office/powerpoint/2010/main" val="577192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15155" y="21544"/>
            <a:ext cx="11359167" cy="4801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800" b="0" baseline="0"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err="1"/>
              <a:t>Thank</a:t>
            </a:r>
            <a:r>
              <a:rPr lang="es-ES" dirty="0"/>
              <a:t> </a:t>
            </a:r>
            <a:r>
              <a:rPr lang="es-E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8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Your Speaker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Mitchel Sellers</a:t>
            </a:r>
          </a:p>
          <a:p>
            <a:r>
              <a:rPr lang="en-US" dirty="0"/>
              <a:t>CEO of IowaComputerGurus, Inc.</a:t>
            </a:r>
          </a:p>
          <a:p>
            <a:r>
              <a:rPr lang="en-US" dirty="0"/>
              <a:t>Microsoft MVP, DNN MVP, </a:t>
            </a:r>
            <a:r>
              <a:rPr lang="en-US" dirty="0" err="1"/>
              <a:t>ASPInsider</a:t>
            </a:r>
            <a:endParaRPr lang="en-US" dirty="0"/>
          </a:p>
          <a:p>
            <a:r>
              <a:rPr lang="en-US" dirty="0"/>
              <a:t>Contact Information</a:t>
            </a:r>
          </a:p>
          <a:p>
            <a:pPr lvl="1"/>
            <a:r>
              <a:rPr lang="en-US" dirty="0"/>
              <a:t>Blog: www.mitchelsellers.com</a:t>
            </a:r>
          </a:p>
          <a:p>
            <a:pPr lvl="1"/>
            <a:r>
              <a:rPr lang="en-US" dirty="0"/>
              <a:t>Email: msellers@iowacomputergurus.com </a:t>
            </a:r>
          </a:p>
          <a:p>
            <a:pPr lvl="1"/>
            <a:r>
              <a:rPr lang="en-US" dirty="0"/>
              <a:t>Twitter: @</a:t>
            </a:r>
            <a:r>
              <a:rPr lang="en-US" dirty="0" err="1"/>
              <a:t>mitchelsellers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67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this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Webforms</a:t>
            </a:r>
            <a:r>
              <a:rPr lang="en-US" dirty="0"/>
              <a:t> &amp; You!</a:t>
            </a:r>
          </a:p>
          <a:p>
            <a:pPr lvl="1"/>
            <a:r>
              <a:rPr lang="en-US" dirty="0"/>
              <a:t>History &amp; Future?</a:t>
            </a:r>
          </a:p>
          <a:p>
            <a:r>
              <a:rPr lang="en-US" dirty="0"/>
              <a:t>What is MVC?</a:t>
            </a:r>
          </a:p>
          <a:p>
            <a:pPr lvl="1"/>
            <a:r>
              <a:rPr lang="en-US" dirty="0"/>
              <a:t>MVC, SPA, Hybrid, </a:t>
            </a:r>
            <a:r>
              <a:rPr lang="en-US" dirty="0" err="1"/>
              <a:t>etc</a:t>
            </a:r>
            <a:r>
              <a:rPr lang="en-US" dirty="0"/>
              <a:t>….</a:t>
            </a:r>
          </a:p>
          <a:p>
            <a:r>
              <a:rPr lang="en-US" dirty="0"/>
              <a:t>Example </a:t>
            </a:r>
            <a:r>
              <a:rPr lang="en-US" dirty="0" err="1"/>
              <a:t>WebForms</a:t>
            </a:r>
            <a:r>
              <a:rPr lang="en-US" dirty="0"/>
              <a:t> Module</a:t>
            </a:r>
          </a:p>
          <a:p>
            <a:r>
              <a:rPr lang="en-US" dirty="0"/>
              <a:t>MVC in DNN</a:t>
            </a:r>
          </a:p>
          <a:p>
            <a:pPr lvl="1"/>
            <a:r>
              <a:rPr lang="en-US" dirty="0"/>
              <a:t>Special Elements,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Example MVC Conversion</a:t>
            </a:r>
          </a:p>
          <a:p>
            <a:r>
              <a:rPr lang="en-US" dirty="0"/>
              <a:t>Parting Notes</a:t>
            </a:r>
          </a:p>
          <a:p>
            <a:pPr lvl="1"/>
            <a:r>
              <a:rPr lang="en-US" dirty="0" err="1"/>
              <a:t>Gotcha’s</a:t>
            </a:r>
            <a:endParaRPr lang="en-US" dirty="0"/>
          </a:p>
          <a:p>
            <a:pPr lvl="1"/>
            <a:r>
              <a:rPr lang="en-US" dirty="0"/>
              <a:t>Limitations?</a:t>
            </a:r>
          </a:p>
        </p:txBody>
      </p:sp>
    </p:spTree>
    <p:extLst>
      <p:ext uri="{BB962C8B-B14F-4D97-AF65-F5344CB8AC3E}">
        <p14:creationId xmlns:p14="http://schemas.microsoft.com/office/powerpoint/2010/main" val="360252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WebForms</a:t>
            </a:r>
            <a:r>
              <a:rPr lang="en-US" dirty="0"/>
              <a:t> and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 of Web Forms</a:t>
            </a:r>
          </a:p>
          <a:p>
            <a:pPr lvl="1"/>
            <a:r>
              <a:rPr lang="en-US" dirty="0"/>
              <a:t>Still a first class citizen in the DNN world</a:t>
            </a:r>
          </a:p>
          <a:p>
            <a:pPr lvl="1"/>
            <a:r>
              <a:rPr lang="en-US" dirty="0"/>
              <a:t>Not an “urgent” have to move situation</a:t>
            </a:r>
          </a:p>
          <a:p>
            <a:r>
              <a:rPr lang="en-US" dirty="0"/>
              <a:t>Designed around “easy forms”</a:t>
            </a:r>
          </a:p>
          <a:p>
            <a:pPr lvl="1"/>
            <a:r>
              <a:rPr lang="en-US" dirty="0"/>
              <a:t>Takes the stateless nature of the web and hides it from users</a:t>
            </a:r>
          </a:p>
          <a:p>
            <a:pPr lvl="1"/>
            <a:r>
              <a:rPr lang="en-US" dirty="0" err="1"/>
              <a:t>ViewState</a:t>
            </a:r>
            <a:r>
              <a:rPr lang="en-US" dirty="0"/>
              <a:t> for state management</a:t>
            </a:r>
          </a:p>
          <a:p>
            <a:r>
              <a:rPr lang="en-US" dirty="0"/>
              <a:t>Complications exist with modern web</a:t>
            </a:r>
          </a:p>
          <a:p>
            <a:pPr lvl="1"/>
            <a:r>
              <a:rPr lang="en-US" dirty="0"/>
              <a:t>Bootstrap</a:t>
            </a:r>
          </a:p>
          <a:p>
            <a:pPr lvl="1"/>
            <a:r>
              <a:rPr lang="en-US" dirty="0"/>
              <a:t>Client-Side Interactions</a:t>
            </a:r>
          </a:p>
          <a:p>
            <a:pPr lvl="1"/>
            <a:r>
              <a:rPr lang="en-US" dirty="0"/>
              <a:t>Separation of Code &amp; UI stuff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5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MVC? 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Concept</a:t>
            </a:r>
          </a:p>
          <a:p>
            <a:pPr lvl="1"/>
            <a:r>
              <a:rPr lang="en-US" dirty="0"/>
              <a:t>Separation of concerns is a priority</a:t>
            </a:r>
          </a:p>
          <a:p>
            <a:r>
              <a:rPr lang="en-US" dirty="0"/>
              <a:t>Model</a:t>
            </a:r>
          </a:p>
          <a:p>
            <a:pPr lvl="1"/>
            <a:r>
              <a:rPr lang="en-US" dirty="0"/>
              <a:t>Data Layer Classes</a:t>
            </a:r>
          </a:p>
          <a:p>
            <a:pPr lvl="1"/>
            <a:r>
              <a:rPr lang="en-US" dirty="0"/>
              <a:t>Think “User”, “Tab” or “</a:t>
            </a:r>
            <a:r>
              <a:rPr lang="en-US" dirty="0" err="1"/>
              <a:t>TabModule</a:t>
            </a:r>
            <a:r>
              <a:rPr lang="en-US" dirty="0"/>
              <a:t>”</a:t>
            </a:r>
          </a:p>
          <a:p>
            <a:r>
              <a:rPr lang="en-US" dirty="0"/>
              <a:t>Controller</a:t>
            </a:r>
          </a:p>
          <a:p>
            <a:pPr lvl="1"/>
            <a:r>
              <a:rPr lang="en-US" dirty="0"/>
              <a:t>Organizer of actions</a:t>
            </a:r>
          </a:p>
          <a:p>
            <a:pPr lvl="1"/>
            <a:r>
              <a:rPr lang="en-US" dirty="0"/>
              <a:t>Think “Things to be done”</a:t>
            </a:r>
          </a:p>
          <a:p>
            <a:pPr lvl="2"/>
            <a:r>
              <a:rPr lang="en-US" dirty="0"/>
              <a:t>List Users</a:t>
            </a:r>
          </a:p>
          <a:p>
            <a:pPr lvl="2"/>
            <a:r>
              <a:rPr lang="en-US" dirty="0"/>
              <a:t>Add User</a:t>
            </a:r>
          </a:p>
          <a:p>
            <a:pPr lvl="2"/>
            <a:r>
              <a:rPr lang="en-US" dirty="0"/>
              <a:t>Update User</a:t>
            </a:r>
          </a:p>
          <a:p>
            <a:pPr lvl="2"/>
            <a:r>
              <a:rPr lang="en-US" dirty="0"/>
              <a:t>Get Role List</a:t>
            </a:r>
          </a:p>
          <a:p>
            <a:r>
              <a:rPr lang="en-US" dirty="0"/>
              <a:t>View</a:t>
            </a:r>
          </a:p>
          <a:p>
            <a:pPr lvl="1"/>
            <a:r>
              <a:rPr lang="en-US" dirty="0"/>
              <a:t>Presentation</a:t>
            </a:r>
          </a:p>
          <a:p>
            <a:pPr lvl="1"/>
            <a:r>
              <a:rPr lang="en-US" dirty="0"/>
              <a:t>Think HTML/CSS</a:t>
            </a:r>
          </a:p>
        </p:txBody>
      </p:sp>
    </p:spTree>
    <p:extLst>
      <p:ext uri="{BB962C8B-B14F-4D97-AF65-F5344CB8AC3E}">
        <p14:creationId xmlns:p14="http://schemas.microsoft.com/office/powerpoint/2010/main" val="600640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MVC, SPA, Hybrid, and More?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you get it, examples are great, but what gives with options?</a:t>
            </a:r>
          </a:p>
          <a:p>
            <a:r>
              <a:rPr lang="en-US" dirty="0"/>
              <a:t>SPA (Single Page Applications)</a:t>
            </a:r>
          </a:p>
          <a:p>
            <a:pPr lvl="1"/>
            <a:r>
              <a:rPr lang="en-US" dirty="0"/>
              <a:t>Common term thrown around to discuss implementations of complex solutions with a single root page.  (Think Gmail)</a:t>
            </a:r>
          </a:p>
          <a:p>
            <a:r>
              <a:rPr lang="en-US" dirty="0"/>
              <a:t>Hybrid</a:t>
            </a:r>
          </a:p>
          <a:p>
            <a:pPr lvl="1"/>
            <a:r>
              <a:rPr lang="en-US" dirty="0"/>
              <a:t>Just another term, not to worry</a:t>
            </a:r>
          </a:p>
          <a:p>
            <a:r>
              <a:rPr lang="en-US" dirty="0"/>
              <a:t>Client Side Libraries, what and why?</a:t>
            </a:r>
          </a:p>
          <a:p>
            <a:pPr lvl="1"/>
            <a:r>
              <a:rPr lang="en-US" dirty="0"/>
              <a:t>Angular</a:t>
            </a:r>
          </a:p>
          <a:p>
            <a:pPr lvl="1"/>
            <a:r>
              <a:rPr lang="en-US" dirty="0"/>
              <a:t>Knockout</a:t>
            </a:r>
          </a:p>
          <a:p>
            <a:pPr lvl="1"/>
            <a:r>
              <a:rPr lang="en-US" dirty="0"/>
              <a:t>React</a:t>
            </a:r>
          </a:p>
          <a:p>
            <a:pPr lvl="1"/>
            <a:r>
              <a:rPr lang="en-US" dirty="0"/>
              <a:t>_____ super special framework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3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WebForms</a:t>
            </a:r>
            <a:r>
              <a:rPr lang="en-US" dirty="0"/>
              <a:t> Module (.</a:t>
            </a:r>
            <a:r>
              <a:rPr lang="en-US" dirty="0" err="1"/>
              <a:t>aspx</a:t>
            </a:r>
            <a:r>
              <a:rPr lang="en-US" dirty="0"/>
              <a:t>) – Snipped for Brevity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048" y="1014250"/>
            <a:ext cx="12003952" cy="438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58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WebForms</a:t>
            </a:r>
            <a:r>
              <a:rPr lang="en-US" dirty="0"/>
              <a:t> Module (.</a:t>
            </a:r>
            <a:r>
              <a:rPr lang="en-US" dirty="0" err="1"/>
              <a:t>aspx.cs</a:t>
            </a:r>
            <a:r>
              <a:rPr lang="en-US" dirty="0"/>
              <a:t>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804" y="658437"/>
            <a:ext cx="7006229" cy="30990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129" y="1928731"/>
            <a:ext cx="6651898" cy="426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788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DNNConnect">
      <a:dk1>
        <a:srgbClr val="47292B"/>
      </a:dk1>
      <a:lt1>
        <a:sysClr val="window" lastClr="FFFFFF"/>
      </a:lt1>
      <a:dk2>
        <a:srgbClr val="502E30"/>
      </a:dk2>
      <a:lt2>
        <a:srgbClr val="F1E7E8"/>
      </a:lt2>
      <a:accent1>
        <a:srgbClr val="D8BABC"/>
      </a:accent1>
      <a:accent2>
        <a:srgbClr val="DD9797"/>
      </a:accent2>
      <a:accent3>
        <a:srgbClr val="B47E82"/>
      </a:accent3>
      <a:accent4>
        <a:srgbClr val="C0BEAF"/>
      </a:accent4>
      <a:accent5>
        <a:srgbClr val="CE6868"/>
      </a:accent5>
      <a:accent6>
        <a:srgbClr val="CB7678"/>
      </a:accent6>
      <a:hlink>
        <a:srgbClr val="FFFFFF"/>
      </a:hlink>
      <a:folHlink>
        <a:srgbClr val="D8D8D8"/>
      </a:folHlink>
    </a:clrScheme>
    <a:fontScheme name="DNNConnect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2D1A06D-B506-498B-854A-9C2209356ACC}" vid="{5987BAE6-5762-43B9-A112-C1EEE456E1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v2 - DNNConnect2016</Template>
  <TotalTime>812</TotalTime>
  <Words>512</Words>
  <Application>Microsoft Office PowerPoint</Application>
  <PresentationFormat>Widescreen</PresentationFormat>
  <Paragraphs>91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Segoe UI</vt:lpstr>
      <vt:lpstr>Segoe UI Light</vt:lpstr>
      <vt:lpstr>Tema de Office</vt:lpstr>
      <vt:lpstr>Making the Transition from WebForms to MVC</vt:lpstr>
      <vt:lpstr>Please support our valuable sponsors</vt:lpstr>
      <vt:lpstr>About Your Speaker</vt:lpstr>
      <vt:lpstr>About this Session</vt:lpstr>
      <vt:lpstr>WebForms and You</vt:lpstr>
      <vt:lpstr>What is MVC?  Part 1</vt:lpstr>
      <vt:lpstr>MVC, SPA, Hybrid, and More?</vt:lpstr>
      <vt:lpstr>Example WebForms Module (.aspx) – Snipped for Brevity</vt:lpstr>
      <vt:lpstr>Example WebForms Module (.aspx.cs)</vt:lpstr>
      <vt:lpstr>Getting Started with MVC In DNN vs Normal MVC</vt:lpstr>
      <vt:lpstr>MVC DNN Setup Step 1: Route Mapper</vt:lpstr>
      <vt:lpstr>MVC DNN Setup Step 2: Model Class</vt:lpstr>
      <vt:lpstr>MVC DNN Setup Step 3: Controller</vt:lpstr>
      <vt:lpstr>MVC DNN Setup Step 4: View – Snipped for brevity</vt:lpstr>
      <vt:lpstr>MVC DNN Setup Step 5: Manifest Differences (Resources)</vt:lpstr>
      <vt:lpstr>MVC DNN Setup Step 6: Manifest Differences (Module)</vt:lpstr>
      <vt:lpstr>Summary of DNN Highlights</vt:lpstr>
      <vt:lpstr>Advanced DNN MVC: Ajax Calls</vt:lpstr>
      <vt:lpstr>Known Limitations/Issues with DNN &amp; MVC</vt:lpstr>
      <vt:lpstr>Helpful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 Sellers</dc:creator>
  <cp:lastModifiedBy>Mitchel Sellers</cp:lastModifiedBy>
  <cp:revision>13</cp:revision>
  <dcterms:created xsi:type="dcterms:W3CDTF">2016-06-03T23:45:57Z</dcterms:created>
  <dcterms:modified xsi:type="dcterms:W3CDTF">2016-06-04T13:18:06Z</dcterms:modified>
</cp:coreProperties>
</file>